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tiff" ContentType="image/tiff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0" r:id="rId2"/>
    <p:sldId id="261" r:id="rId3"/>
    <p:sldId id="268" r:id="rId4"/>
    <p:sldId id="262" r:id="rId5"/>
    <p:sldId id="269" r:id="rId6"/>
    <p:sldId id="270" r:id="rId7"/>
    <p:sldId id="271" r:id="rId8"/>
    <p:sldId id="311" r:id="rId9"/>
    <p:sldId id="298" r:id="rId10"/>
    <p:sldId id="299" r:id="rId11"/>
    <p:sldId id="300" r:id="rId12"/>
    <p:sldId id="301" r:id="rId13"/>
    <p:sldId id="303" r:id="rId14"/>
    <p:sldId id="304" r:id="rId15"/>
    <p:sldId id="3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00"/>
    <p:restoredTop sz="73997"/>
  </p:normalViewPr>
  <p:slideViewPr>
    <p:cSldViewPr snapToGrid="0" snapToObjects="1">
      <p:cViewPr>
        <p:scale>
          <a:sx n="70" d="100"/>
          <a:sy n="70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media1.wa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803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advertise Getty DL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87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01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084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- Jim’s aim: poems that were “competitive,” good enough to read repeatedly.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Source texts: Collected</a:t>
            </a:r>
            <a:r>
              <a:rPr lang="en-US" baseline="0" smtClean="0"/>
              <a:t> poems of Emily Dickinson or Joseph Conrad’s Heart of Darkness.</a:t>
            </a:r>
          </a:p>
          <a:p>
            <a:pPr marL="171450" indent="-171450">
              <a:buFontTx/>
              <a:buChar char="-"/>
            </a:pPr>
            <a:endParaRPr lang="en-US" smtClean="0"/>
          </a:p>
          <a:p>
            <a:pPr marL="171450" indent="-171450">
              <a:buFontTx/>
              <a:buChar char="-"/>
            </a:pPr>
            <a:r>
              <a:rPr lang="en-US" smtClean="0"/>
              <a:t>At</a:t>
            </a:r>
            <a:r>
              <a:rPr lang="en-US" baseline="0" smtClean="0"/>
              <a:t> the time I was feeling overwhelmed by the size of the poetry world.</a:t>
            </a:r>
          </a:p>
          <a:p>
            <a:pPr marL="628650" lvl="1" indent="-171450">
              <a:buFontTx/>
              <a:buChar char="-"/>
            </a:pPr>
            <a:r>
              <a:rPr lang="en-US" baseline="0" smtClean="0"/>
              <a:t>An expression of hopelessness / sneering mockery.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139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3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Point: A binary classifier is the first step to understanding more complex speech analysis.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8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08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94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1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6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Watson: 1,000 hours is $1200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 initially had a political</a:t>
            </a:r>
            <a:r>
              <a:rPr lang="en-US" baseline="0" dirty="0" smtClean="0"/>
              <a:t> aversion to these services, in a way ... because none of them will be there forever, and for libraries in particular that’s a big consideration. There’s value in predictability and persistence over time.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85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“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PocketSphinx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lightweight speech recognition engine, specifically tuned for handheld and mobile devices”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SphinxBase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“Sphinx4 is a pure Java speech recognition library.”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49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99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988" y="430173"/>
            <a:ext cx="10624598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David </a:t>
            </a:r>
            <a:r>
              <a:rPr lang="en-US" dirty="0" err="1" smtClean="0"/>
              <a:t>Antin</a:t>
            </a:r>
            <a:r>
              <a:rPr lang="en-US" dirty="0" smtClean="0"/>
              <a:t>, </a:t>
            </a:r>
            <a:r>
              <a:rPr lang="en-US" dirty="0" err="1" smtClean="0"/>
              <a:t>UPenn</a:t>
            </a:r>
            <a:r>
              <a:rPr lang="en-US" dirty="0" smtClean="0"/>
              <a:t> seminar, March 16, 2004</a:t>
            </a: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3600" dirty="0" err="1" smtClean="0"/>
              <a:t>PocketSphinx</a:t>
            </a:r>
            <a:r>
              <a:rPr lang="en-US" sz="3600" dirty="0" smtClean="0"/>
              <a:t>                                     Kaldi + PUA model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10988" y="1825625"/>
            <a:ext cx="5432612" cy="43513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1700" dirty="0"/>
              <a:t>stores over the floodwaters was over guns constitutes a </a:t>
            </a:r>
            <a:r>
              <a:rPr lang="en-US" sz="1700" dirty="0" err="1"/>
              <a:t>leopold</a:t>
            </a:r>
            <a:r>
              <a:rPr lang="en-US" sz="1700" dirty="0"/>
              <a:t> because it is really a </a:t>
            </a:r>
            <a:r>
              <a:rPr lang="en-US" sz="1700" dirty="0" err="1"/>
              <a:t>coleman</a:t>
            </a:r>
            <a:r>
              <a:rPr lang="en-US" sz="1700" dirty="0"/>
              <a:t> the same way that go goals famous work good souls was titled by google in </a:t>
            </a:r>
            <a:r>
              <a:rPr lang="en-US" sz="1700" dirty="0" err="1"/>
              <a:t>russian</a:t>
            </a:r>
            <a:r>
              <a:rPr lang="en-US" sz="1700" dirty="0"/>
              <a:t> flamboyantly on the title page that's also a pall of </a:t>
            </a:r>
            <a:r>
              <a:rPr lang="en-US" sz="1700" dirty="0" err="1"/>
              <a:t>russia</a:t>
            </a:r>
            <a:r>
              <a:rPr lang="en-US" sz="1700" dirty="0"/>
              <a:t> in that sense </a:t>
            </a:r>
            <a:r>
              <a:rPr lang="en-US" sz="1700" dirty="0" err="1"/>
              <a:t>i</a:t>
            </a:r>
            <a:r>
              <a:rPr lang="en-US" sz="1700" dirty="0"/>
              <a:t> may regard myself as a poet </a:t>
            </a:r>
            <a:r>
              <a:rPr lang="en-US" sz="1700" dirty="0" err="1"/>
              <a:t>i</a:t>
            </a:r>
            <a:r>
              <a:rPr lang="en-US" sz="1700" dirty="0"/>
              <a:t> do not regard myself the poet is a bullet in the sense that shall we regarded himself was a poet when he wrote the stove and home to the skylark </a:t>
            </a:r>
            <a:r>
              <a:rPr lang="en-US" sz="1700" dirty="0" err="1"/>
              <a:t>i</a:t>
            </a:r>
            <a:r>
              <a:rPr lang="en-US" sz="1700" dirty="0"/>
              <a:t> do not regard myself as being close to john </a:t>
            </a:r>
            <a:r>
              <a:rPr lang="en-US" sz="1700" dirty="0" err="1"/>
              <a:t>keats</a:t>
            </a:r>
            <a:r>
              <a:rPr lang="en-US" sz="1700" dirty="0"/>
              <a:t> as opposed </a:t>
            </a:r>
            <a:r>
              <a:rPr lang="en-US" sz="1700" dirty="0" err="1"/>
              <a:t>i</a:t>
            </a:r>
            <a:r>
              <a:rPr lang="en-US" sz="1700" dirty="0"/>
              <a:t> don't even regardless of who's been close that alexander </a:t>
            </a:r>
            <a:r>
              <a:rPr lang="en-US" sz="1700" dirty="0" err="1"/>
              <a:t>popov</a:t>
            </a:r>
            <a:r>
              <a:rPr lang="en-US" sz="1700" dirty="0"/>
              <a:t> support than either famously this miserable throb revolt and </a:t>
            </a:r>
            <a:r>
              <a:rPr lang="en-US" sz="1700" dirty="0" err="1"/>
              <a:t>robert</a:t>
            </a:r>
            <a:r>
              <a:rPr lang="en-US" sz="1700" dirty="0"/>
              <a:t> frost was my idea of a kind of poetry or was interested him however </a:t>
            </a:r>
            <a:r>
              <a:rPr lang="en-US" sz="1700" dirty="0" err="1"/>
              <a:t>i</a:t>
            </a:r>
            <a:r>
              <a:rPr lang="en-US" sz="1700" dirty="0"/>
              <a:t> did regard sock produces decided what that </a:t>
            </a:r>
            <a:r>
              <a:rPr lang="en-US" sz="1700" dirty="0" err="1"/>
              <a:t>i'm</a:t>
            </a:r>
            <a:r>
              <a:rPr lang="en-US" sz="1700" dirty="0"/>
              <a:t> a goner is as a possibility that </a:t>
            </a:r>
            <a:r>
              <a:rPr lang="en-US" sz="1700" dirty="0" err="1"/>
              <a:t>socrates</a:t>
            </a:r>
            <a:r>
              <a:rPr lang="en-US" sz="1700" dirty="0"/>
              <a:t> and the tinge line on most of the evidence would can </a:t>
            </a:r>
            <a:r>
              <a:rPr lang="en-US" sz="1700" dirty="0" err="1"/>
              <a:t>gianni</a:t>
            </a:r>
            <a:r>
              <a:rPr lang="en-US" sz="1700" dirty="0"/>
              <a:t> was a surprise to </a:t>
            </a:r>
            <a:r>
              <a:rPr lang="en-US" sz="1700" dirty="0" err="1"/>
              <a:t>provence</a:t>
            </a:r>
            <a:r>
              <a:rPr lang="en-US" sz="1700" dirty="0"/>
              <a:t> bought this organism that confronted the rug </a:t>
            </a:r>
            <a:r>
              <a:rPr lang="en-US" sz="1700" dirty="0" smtClean="0"/>
              <a:t>on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7" name="Antin-David_Studio111-Q_A_UPenn_3-16-04_1m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7190" y="5632041"/>
            <a:ext cx="611808" cy="611808"/>
          </a:xfrm>
          <a:prstGeom prst="rect">
            <a:avLst/>
          </a:prstGeom>
        </p:spPr>
      </p:pic>
      <p:sp>
        <p:nvSpPr>
          <p:cNvPr id="8" name="Content Placeholder 8"/>
          <p:cNvSpPr txBox="1">
            <a:spLocks/>
          </p:cNvSpPr>
          <p:nvPr/>
        </p:nvSpPr>
        <p:spPr>
          <a:xfrm>
            <a:off x="6064622" y="1825625"/>
            <a:ext cx="56208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sz="1700" dirty="0" smtClean="0"/>
              <a:t>so was over before the waters was offered as constitutionally appalled because it's usually a poem in the same way that goggles famous work the dead souls was titled by </a:t>
            </a:r>
            <a:r>
              <a:rPr lang="en-US" sz="1700" dirty="0" err="1" smtClean="0"/>
              <a:t>gogol</a:t>
            </a:r>
            <a:r>
              <a:rPr lang="en-US" sz="1700" dirty="0" smtClean="0"/>
              <a:t> in </a:t>
            </a:r>
            <a:r>
              <a:rPr lang="en-US" sz="1700" dirty="0" err="1" smtClean="0"/>
              <a:t>russian</a:t>
            </a:r>
            <a:r>
              <a:rPr lang="en-US" sz="1700" dirty="0" smtClean="0"/>
              <a:t> flamboyantly on the title page that sells a poem of </a:t>
            </a:r>
            <a:r>
              <a:rPr lang="en-US" sz="1700" dirty="0" err="1" smtClean="0"/>
              <a:t>russia</a:t>
            </a:r>
            <a:r>
              <a:rPr lang="en-US" sz="1700" dirty="0" smtClean="0"/>
              <a:t> in that sense and they regard myself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 poet as a poet in the sense that shelly regarded himself as a poet when it wrote the severe come to the skylark </a:t>
            </a:r>
            <a:r>
              <a:rPr lang="en-US" sz="1700" dirty="0" err="1" smtClean="0"/>
              <a:t>i</a:t>
            </a:r>
            <a:r>
              <a:rPr lang="en-US" sz="1700" dirty="0" smtClean="0"/>
              <a:t> do not regard myself as being close to john </a:t>
            </a:r>
            <a:r>
              <a:rPr lang="en-US" sz="1700" dirty="0" err="1" smtClean="0"/>
              <a:t>keats</a:t>
            </a:r>
            <a:r>
              <a:rPr lang="en-US" sz="1700" dirty="0" smtClean="0"/>
              <a:t> as a poet </a:t>
            </a:r>
            <a:r>
              <a:rPr lang="en-US" sz="1700" dirty="0" err="1" smtClean="0"/>
              <a:t>i</a:t>
            </a:r>
            <a:r>
              <a:rPr lang="en-US" sz="1700" dirty="0" smtClean="0"/>
              <a:t> don't even regardless of as being close to alexander pope as a poet and </a:t>
            </a:r>
            <a:r>
              <a:rPr lang="en-US" sz="1700" dirty="0" err="1" smtClean="0"/>
              <a:t>i</a:t>
            </a:r>
            <a:r>
              <a:rPr lang="en-US" sz="1700" dirty="0" smtClean="0"/>
              <a:t> are famously dismissed rubble of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</a:t>
            </a:r>
            <a:r>
              <a:rPr lang="en-US" sz="1700" dirty="0" err="1" smtClean="0"/>
              <a:t>lowell</a:t>
            </a:r>
            <a:r>
              <a:rPr lang="en-US" sz="1700" dirty="0" smtClean="0"/>
              <a:t> and </a:t>
            </a:r>
            <a:r>
              <a:rPr lang="en-US" sz="1700" dirty="0" err="1" smtClean="0"/>
              <a:t>robert</a:t>
            </a:r>
            <a:r>
              <a:rPr lang="en-US" sz="1700" dirty="0" smtClean="0"/>
              <a:t> frost as my idea of the kind of poetry </a:t>
            </a:r>
            <a:r>
              <a:rPr lang="en-US" sz="1700" dirty="0" err="1" smtClean="0"/>
              <a:t>i</a:t>
            </a:r>
            <a:r>
              <a:rPr lang="en-US" sz="1700" dirty="0" smtClean="0"/>
              <a:t> was interested in however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go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as so if what that is as a possibility that of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enshrine and those as </a:t>
            </a:r>
            <a:r>
              <a:rPr lang="en-US" sz="1700" dirty="0" err="1" smtClean="0"/>
              <a:t>i</a:t>
            </a:r>
            <a:r>
              <a:rPr lang="en-US" sz="1700" dirty="0" smtClean="0"/>
              <a:t> didn't say this change time he was a suppressed relevance as </a:t>
            </a:r>
            <a:r>
              <a:rPr lang="en-US" sz="1700" dirty="0" err="1" smtClean="0"/>
              <a:t>socrates</a:t>
            </a:r>
            <a:r>
              <a:rPr lang="en-US" sz="1700" dirty="0" smtClean="0"/>
              <a:t> and that changed on could be rude boy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14220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Antin-David_Studio111-Q_A_UPenn_3-16-04_1min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"the",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23.82,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sense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"0.41"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24.23,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that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24.37,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shelly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24.75,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regarded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"0.42”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25.17,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himself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"0.38" 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25.55,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as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,"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"0.14”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25.69,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"0.05”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},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Calibri" charset="0"/>
                <a:ea typeface="Calibri" charset="0"/>
                <a:cs typeface="Calibri" charset="0"/>
              </a:rPr>
              <a:t>{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time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25.74,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word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poet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</a:t>
            </a:r>
            <a:r>
              <a:rPr lang="mr-IN" dirty="0" err="1">
                <a:latin typeface="Calibri" charset="0"/>
                <a:ea typeface="Calibri" charset="0"/>
                <a:cs typeface="Calibri" charset="0"/>
              </a:rPr>
              <a:t>duration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": "0.39”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dirty="0">
                <a:latin typeface="Calibri" charset="0"/>
                <a:ea typeface="Calibri" charset="0"/>
                <a:cs typeface="Calibri" charset="0"/>
              </a:rPr>
              <a:t>}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35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5884" r="46431"/>
          <a:stretch/>
        </p:blipFill>
        <p:spPr>
          <a:xfrm>
            <a:off x="4341160" y="0"/>
            <a:ext cx="2918011" cy="619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5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521" y="41668"/>
            <a:ext cx="8805672" cy="613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34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1889" y="50118"/>
            <a:ext cx="8808221" cy="6135883"/>
          </a:xfrm>
          <a:prstGeom prst="rect">
            <a:avLst/>
          </a:prstGeom>
        </p:spPr>
      </p:pic>
      <p:pic>
        <p:nvPicPr>
          <p:cNvPr id="2" name="compan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4431" y="5525034"/>
            <a:ext cx="564184" cy="56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6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Speech to text: 2 paradigms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Phonetics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allows search outside the standard lexicon (new words and proper nouns)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quick initial processing (relatively few phonemes in </a:t>
            </a:r>
            <a:r>
              <a:rPr lang="en-US" sz="2200" smtClean="0">
                <a:solidFill>
                  <a:schemeClr val="bg2">
                    <a:lumMod val="25000"/>
                  </a:schemeClr>
                </a:solidFill>
              </a:rPr>
              <a:t>English)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LVCSR (Large Vocabulary Continuous Speech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Recognition)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f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f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regional accents and “non-standard” language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28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7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Title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1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2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3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4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30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29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Commercial speech-to-text services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IBM Watson: 1000 mins/mo. free, then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$0.02/min                                        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Google Cloud Speech API: $0.024/min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Bing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Speech API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: 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0.09–0.15/min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Pop Up Archive: $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0.20–0.25/min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Facebook’s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Wit.ai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: Free, mystery rate limit. Data stored &amp; made public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3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294" y="1568638"/>
            <a:ext cx="4612340" cy="11128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20971" y="3173760"/>
            <a:ext cx="421724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Fast, easy,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Vocabulary: 134,723 words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C, Apache License 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2.0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Python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wrapper: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github.com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Uberi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speech_recognition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20971" y="1690892"/>
            <a:ext cx="3914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err="1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PocketSphinx</a:t>
            </a:r>
            <a:endParaRPr lang="en-US" sz="5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01555" y="3190440"/>
            <a:ext cx="44836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Slow, difficult, very decent output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Pop Up Archive vocabulary: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145,123 words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s-IS" dirty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is-IS" dirty="0" smtClean="0">
                <a:solidFill>
                  <a:srgbClr val="3B2322"/>
                </a:solidFill>
                <a:latin typeface="Calibri" charset="0"/>
                <a:ea typeface="Calibri" charset="0"/>
                <a:cs typeface="Calibri" charset="0"/>
              </a:rPr>
              <a:t>++, Apache License 2.0</a:t>
            </a:r>
            <a:endParaRPr lang="is-IS" dirty="0">
              <a:solidFill>
                <a:srgbClr val="3B2322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94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932</Words>
  <Application>Microsoft Macintosh PowerPoint</Application>
  <PresentationFormat>Widescreen</PresentationFormat>
  <Paragraphs>105</Paragraphs>
  <Slides>15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Title</vt:lpstr>
      <vt:lpstr>PowerPoint Presentation</vt:lpstr>
      <vt:lpstr>Speech to text: 2 paradigms</vt:lpstr>
      <vt:lpstr>Title</vt:lpstr>
      <vt:lpstr>PowerPoint Presentation</vt:lpstr>
      <vt:lpstr>Title</vt:lpstr>
      <vt:lpstr>PowerPoint Presentation</vt:lpstr>
      <vt:lpstr>Commercial speech-to-text services</vt:lpstr>
      <vt:lpstr>PowerPoint Presentation</vt:lpstr>
      <vt:lpstr>Title</vt:lpstr>
      <vt:lpstr>David Antin, UPenn seminar, March 16, 2004  PocketSphinx                                     Kaldi + PUA model</vt:lpstr>
      <vt:lpstr>Antin-David_Studio111-Q_A_UPenn_3-16-04_1min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12</cp:revision>
  <dcterms:created xsi:type="dcterms:W3CDTF">2017-05-07T13:13:01Z</dcterms:created>
  <dcterms:modified xsi:type="dcterms:W3CDTF">2017-06-08T02:59:45Z</dcterms:modified>
</cp:coreProperties>
</file>

<file path=docProps/thumbnail.jpeg>
</file>